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Christian Bauer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5" name="„Zitat hier eingeben.“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Bild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el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Titeltext</a:t>
            </a:r>
          </a:p>
        </p:txBody>
      </p:sp>
      <p:grpSp>
        <p:nvGrpSpPr>
          <p:cNvPr id="122" name="Gruppieren"/>
          <p:cNvGrpSpPr/>
          <p:nvPr/>
        </p:nvGrpSpPr>
        <p:grpSpPr>
          <a:xfrm>
            <a:off x="1285431" y="-1"/>
            <a:ext cx="11724801" cy="102401"/>
            <a:chOff x="0" y="0"/>
            <a:chExt cx="11724800" cy="102399"/>
          </a:xfrm>
        </p:grpSpPr>
        <p:sp>
          <p:nvSpPr>
            <p:cNvPr id="119" name="Rechteck"/>
            <p:cNvSpPr/>
            <p:nvPr/>
          </p:nvSpPr>
          <p:spPr>
            <a:xfrm>
              <a:off x="-1" y="-1"/>
              <a:ext cx="3891201" cy="102401"/>
            </a:xfrm>
            <a:prstGeom prst="rect">
              <a:avLst/>
            </a:prstGeom>
            <a:solidFill>
              <a:srgbClr val="AA0F1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" name="Rechteck"/>
            <p:cNvSpPr/>
            <p:nvPr/>
          </p:nvSpPr>
          <p:spPr>
            <a:xfrm>
              <a:off x="3891200" y="-1"/>
              <a:ext cx="3891201" cy="102401"/>
            </a:xfrm>
            <a:prstGeom prst="rect">
              <a:avLst/>
            </a:prstGeom>
            <a:solidFill>
              <a:srgbClr val="D7471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" name="Rechteck"/>
            <p:cNvSpPr/>
            <p:nvPr/>
          </p:nvSpPr>
          <p:spPr>
            <a:xfrm>
              <a:off x="7782400" y="-1"/>
              <a:ext cx="3942401" cy="102401"/>
            </a:xfrm>
            <a:prstGeom prst="rect">
              <a:avLst/>
            </a:prstGeom>
            <a:solidFill>
              <a:srgbClr val="901B6E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23" name="Logo_17pt.wmf" descr="Logo_17pt.wm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8500" y="8573622"/>
            <a:ext cx="1492393" cy="86924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Foliennumm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el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Titeltext</a:t>
            </a:r>
          </a:p>
        </p:txBody>
      </p:sp>
      <p:grpSp>
        <p:nvGrpSpPr>
          <p:cNvPr id="135" name="Gruppieren"/>
          <p:cNvGrpSpPr/>
          <p:nvPr/>
        </p:nvGrpSpPr>
        <p:grpSpPr>
          <a:xfrm>
            <a:off x="1285431" y="-1"/>
            <a:ext cx="11724801" cy="102401"/>
            <a:chOff x="0" y="0"/>
            <a:chExt cx="11724800" cy="102399"/>
          </a:xfrm>
        </p:grpSpPr>
        <p:sp>
          <p:nvSpPr>
            <p:cNvPr id="132" name="Rechteck"/>
            <p:cNvSpPr/>
            <p:nvPr/>
          </p:nvSpPr>
          <p:spPr>
            <a:xfrm>
              <a:off x="-1" y="-1"/>
              <a:ext cx="3891201" cy="102401"/>
            </a:xfrm>
            <a:prstGeom prst="rect">
              <a:avLst/>
            </a:prstGeom>
            <a:solidFill>
              <a:srgbClr val="AA0F1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3" name="Rechteck"/>
            <p:cNvSpPr/>
            <p:nvPr/>
          </p:nvSpPr>
          <p:spPr>
            <a:xfrm>
              <a:off x="3891200" y="-1"/>
              <a:ext cx="3891201" cy="102401"/>
            </a:xfrm>
            <a:prstGeom prst="rect">
              <a:avLst/>
            </a:prstGeom>
            <a:solidFill>
              <a:srgbClr val="D7471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4" name="Rechteck"/>
            <p:cNvSpPr/>
            <p:nvPr/>
          </p:nvSpPr>
          <p:spPr>
            <a:xfrm>
              <a:off x="7782400" y="-1"/>
              <a:ext cx="3942401" cy="102401"/>
            </a:xfrm>
            <a:prstGeom prst="rect">
              <a:avLst/>
            </a:prstGeom>
            <a:solidFill>
              <a:srgbClr val="901B6E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36" name="Foliennumm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Rechteck"/>
          <p:cNvSpPr/>
          <p:nvPr/>
        </p:nvSpPr>
        <p:spPr>
          <a:xfrm>
            <a:off x="-87859" y="-876298"/>
            <a:ext cx="11651941" cy="1072156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ild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8" name="Textebene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9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ebe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ild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Bild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146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47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148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49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150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51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152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53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154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55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156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157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158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59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160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61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162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63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164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65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166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67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168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69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170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71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172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173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180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174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5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6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7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8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79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181" name="Linie"/>
          <p:cNvSpPr/>
          <p:nvPr/>
        </p:nvSpPr>
        <p:spPr>
          <a:xfrm>
            <a:off x="762000" y="432435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Slideguide v0.1"/>
          <p:cNvSpPr txBox="1"/>
          <p:nvPr/>
        </p:nvSpPr>
        <p:spPr>
          <a:xfrm>
            <a:off x="766967" y="4603750"/>
            <a:ext cx="5735433" cy="253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0" sz="1700"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Slideguide v0.1</a:t>
            </a:r>
          </a:p>
        </p:txBody>
      </p:sp>
      <p:sp>
        <p:nvSpPr>
          <p:cNvPr id="183" name="Advanced Media Institute"/>
          <p:cNvSpPr txBox="1"/>
          <p:nvPr/>
        </p:nvSpPr>
        <p:spPr>
          <a:xfrm>
            <a:off x="768350" y="3594100"/>
            <a:ext cx="95123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ct val="90000"/>
              </a:lnSpc>
              <a:defRPr b="0" sz="2700">
                <a:solidFill>
                  <a:srgbClr val="2B2B2B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Advanced Media Institute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66967" y="2455090"/>
            <a:ext cx="5603299" cy="562924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Umgang mit Bildern"/>
          <p:cNvSpPr txBox="1"/>
          <p:nvPr/>
        </p:nvSpPr>
        <p:spPr>
          <a:xfrm>
            <a:off x="766967" y="761999"/>
            <a:ext cx="257317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0" sz="21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Umgang mit Bildern</a:t>
            </a:r>
          </a:p>
        </p:txBody>
      </p:sp>
      <p:sp>
        <p:nvSpPr>
          <p:cNvPr id="551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52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53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54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55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56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57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58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59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60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61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62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563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64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65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66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67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68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69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70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71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72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73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74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75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76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77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78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79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586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580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81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82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83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84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85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587" name="Linie"/>
          <p:cNvSpPr/>
          <p:nvPr/>
        </p:nvSpPr>
        <p:spPr>
          <a:xfrm>
            <a:off x="768350" y="119380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88" name="Inhaltliche Bilder folgen dem Raster und werden nicht angeschnitten, sondern bevorzugt links platziert."/>
          <p:cNvSpPr txBox="1"/>
          <p:nvPr/>
        </p:nvSpPr>
        <p:spPr>
          <a:xfrm>
            <a:off x="6635750" y="2455090"/>
            <a:ext cx="5600700" cy="109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  <a:r>
              <a:t>Inhaltliche Bilder folgen dem Raster und werden nicht angeschnitten, sondern bevorzugt links platziert.</a:t>
            </a:r>
          </a:p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</a:p>
        </p:txBody>
      </p:sp>
      <p:grpSp>
        <p:nvGrpSpPr>
          <p:cNvPr id="591" name="Gruppieren"/>
          <p:cNvGrpSpPr/>
          <p:nvPr/>
        </p:nvGrpSpPr>
        <p:grpSpPr>
          <a:xfrm>
            <a:off x="768350" y="8084364"/>
            <a:ext cx="3619885" cy="215901"/>
            <a:chOff x="0" y="0"/>
            <a:chExt cx="3619884" cy="215900"/>
          </a:xfrm>
        </p:grpSpPr>
        <p:sp>
          <p:nvSpPr>
            <p:cNvPr id="589" name="Bildunterschriften nutzen die PT Sans, Regular in 14pt mit einem Zeilenabstand von 1 oder 100%, werden auf 60% Transparenz reduziert."/>
            <p:cNvSpPr/>
            <p:nvPr/>
          </p:nvSpPr>
          <p:spPr>
            <a:xfrm>
              <a:off x="1382" y="215900"/>
              <a:ext cx="3618503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b="0" sz="1400"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/>
              <a:r>
                <a:t>Bildunterschriften nutzen die PT Sans, Regular in 14pt mit einem Zeilenabstand von 1 oder 100%, werden auf 60% Transparenz reduziert.</a:t>
              </a:r>
            </a:p>
          </p:txBody>
        </p:sp>
        <p:sp>
          <p:nvSpPr>
            <p:cNvPr id="590" name="17"/>
            <p:cNvSpPr/>
            <p:nvPr/>
          </p:nvSpPr>
          <p:spPr>
            <a:xfrm>
              <a:off x="0" y="0"/>
              <a:ext cx="215900" cy="215900"/>
            </a:xfrm>
            <a:prstGeom prst="rect">
              <a:avLst/>
            </a:prstGeom>
            <a:solidFill>
              <a:srgbClr val="000000">
                <a:alpha val="3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/>
              <a:r>
                <a:t>17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94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95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96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97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98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99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00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01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02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03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04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605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06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07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08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09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10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11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12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13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14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15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16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17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18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19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20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21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628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622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23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24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25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26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27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629" name="Linie"/>
          <p:cNvSpPr/>
          <p:nvPr/>
        </p:nvSpPr>
        <p:spPr>
          <a:xfrm>
            <a:off x="762000" y="432435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30" name="Vielleicht braucht man manchmal einen kleinen Untertitel oder eine Erläuterung oder, wie in meinem Fall, einfach ein bisschen Text."/>
          <p:cNvSpPr txBox="1"/>
          <p:nvPr/>
        </p:nvSpPr>
        <p:spPr>
          <a:xfrm>
            <a:off x="766967" y="4603750"/>
            <a:ext cx="5735433" cy="812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0" sz="1700"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Vielleicht braucht man manchmal einen kleinen Untertitel oder eine Erläuterung oder, wie in meinem Fall, einfach ein bisschen Text.</a:t>
            </a:r>
          </a:p>
        </p:txBody>
      </p:sp>
      <p:sp>
        <p:nvSpPr>
          <p:cNvPr id="631" name="Titel der Präsentation"/>
          <p:cNvSpPr txBox="1"/>
          <p:nvPr/>
        </p:nvSpPr>
        <p:spPr>
          <a:xfrm>
            <a:off x="768350" y="3594100"/>
            <a:ext cx="95123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ct val="90000"/>
              </a:lnSpc>
              <a:defRPr b="0" sz="2700">
                <a:solidFill>
                  <a:srgbClr val="2B2B2B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Titel der Präsentation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34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35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36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37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38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39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40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41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42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43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44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645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46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47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48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49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50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51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52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53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54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55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56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57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58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59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60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61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pic>
        <p:nvPicPr>
          <p:cNvPr id="662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17432" t="0" r="0" b="3875"/>
          <a:stretch>
            <a:fillRect/>
          </a:stretch>
        </p:blipFill>
        <p:spPr>
          <a:xfrm>
            <a:off x="6635750" y="-140891"/>
            <a:ext cx="8373115" cy="97930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9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663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64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65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66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67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668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670" name="Linie"/>
          <p:cNvSpPr/>
          <p:nvPr/>
        </p:nvSpPr>
        <p:spPr>
          <a:xfrm>
            <a:off x="762000" y="4324350"/>
            <a:ext cx="58737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71" name="Vielleicht braucht man manchmal einen kleinen Untertitel oder eine Erläuterung oder, wie in meinem Fall, einfach ein bisschen Text."/>
          <p:cNvSpPr txBox="1"/>
          <p:nvPr/>
        </p:nvSpPr>
        <p:spPr>
          <a:xfrm>
            <a:off x="766967" y="4603750"/>
            <a:ext cx="5735433" cy="812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0" sz="1700"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Vielleicht braucht man manchmal einen kleinen Untertitel oder eine Erläuterung oder, wie in meinem Fall, einfach ein bisschen Text.</a:t>
            </a:r>
          </a:p>
        </p:txBody>
      </p:sp>
      <p:sp>
        <p:nvSpPr>
          <p:cNvPr id="672" name="Titel der Präsentation"/>
          <p:cNvSpPr txBox="1"/>
          <p:nvPr/>
        </p:nvSpPr>
        <p:spPr>
          <a:xfrm>
            <a:off x="768350" y="3594100"/>
            <a:ext cx="95123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ct val="90000"/>
              </a:lnSpc>
              <a:defRPr b="0" sz="2700">
                <a:solidFill>
                  <a:srgbClr val="2B2B2B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Titel der Präsentation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75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76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77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78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79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80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81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82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83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84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685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686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87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88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89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90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91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92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93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94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95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96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97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698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699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00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01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02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pic>
        <p:nvPicPr>
          <p:cNvPr id="703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17432" t="0" r="0" b="3875"/>
          <a:stretch>
            <a:fillRect/>
          </a:stretch>
        </p:blipFill>
        <p:spPr>
          <a:xfrm>
            <a:off x="6635750" y="-140891"/>
            <a:ext cx="8373115" cy="97930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0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704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05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06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07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08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709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711" name="Vielleicht braucht man manchmal einen kleinen Untertitel oder eine Erläuterung oder, wie in meinem Fall, einfach ein bisschen Text."/>
          <p:cNvSpPr txBox="1"/>
          <p:nvPr/>
        </p:nvSpPr>
        <p:spPr>
          <a:xfrm>
            <a:off x="766967" y="4603750"/>
            <a:ext cx="5735433" cy="812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0" sz="1700"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Vielleicht braucht man manchmal einen kleinen Untertitel oder eine Erläuterung oder, wie in meinem Fall, einfach ein bisschen Text.</a:t>
            </a:r>
          </a:p>
        </p:txBody>
      </p:sp>
      <p:sp>
        <p:nvSpPr>
          <p:cNvPr id="712" name="Titel der Präsentation"/>
          <p:cNvSpPr txBox="1"/>
          <p:nvPr/>
        </p:nvSpPr>
        <p:spPr>
          <a:xfrm>
            <a:off x="768350" y="3594100"/>
            <a:ext cx="95123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lnSpc>
                <a:spcPct val="90000"/>
              </a:lnSpc>
              <a:defRPr b="0" sz="2700">
                <a:solidFill>
                  <a:srgbClr val="2B2B2B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713" name="Rechteck"/>
          <p:cNvSpPr/>
          <p:nvPr/>
        </p:nvSpPr>
        <p:spPr>
          <a:xfrm>
            <a:off x="6623050" y="-1"/>
            <a:ext cx="3403600" cy="9652001"/>
          </a:xfrm>
          <a:prstGeom prst="rect">
            <a:avLst/>
          </a:prstGeom>
          <a:gradFill>
            <a:gsLst>
              <a:gs pos="14132">
                <a:srgbClr val="FEFDFF"/>
              </a:gs>
              <a:gs pos="100000">
                <a:srgbClr val="FFFDF9">
                  <a:alpha val="0"/>
                </a:srgbClr>
              </a:gs>
            </a:gsLst>
            <a:path>
              <a:fillToRect l="94" t="49782" r="99905" b="50217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EFD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14" name="Linie"/>
          <p:cNvSpPr/>
          <p:nvPr/>
        </p:nvSpPr>
        <p:spPr>
          <a:xfrm>
            <a:off x="762000" y="4324350"/>
            <a:ext cx="756920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DA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Titel von Zwischenfolien: Roboto Slab, Fett, 21pt, dunkelgrau, Zeilenabstand 0.9 oder 90%.…"/>
          <p:cNvSpPr txBox="1"/>
          <p:nvPr/>
        </p:nvSpPr>
        <p:spPr>
          <a:xfrm>
            <a:off x="768350" y="3892061"/>
            <a:ext cx="7556501" cy="1410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defRPr b="0" sz="21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Titel von Zwischenfolien: Roboto Slab, Fett, 21pt, dunkelgrau, Zeilenabstand 0.9 oder 90%. </a:t>
            </a:r>
          </a:p>
          <a:p>
            <a:pPr algn="l">
              <a:lnSpc>
                <a:spcPct val="90000"/>
              </a:lnSpc>
              <a:defRPr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b="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algn="l">
              <a:lnSpc>
                <a:spcPct val="90000"/>
              </a:lnSpc>
              <a:defRPr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b="0"/>
              <a:t>Falls eine Ergänzung oder Erklärung notwendig ist nötig ist: PT Sans, Regular, 17pt mit einem Zeilenabstand von 1 oder 100%</a:t>
            </a:r>
          </a:p>
        </p:txBody>
      </p:sp>
      <p:sp>
        <p:nvSpPr>
          <p:cNvPr id="717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18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19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20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21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22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23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24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25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26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27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28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729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30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31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32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33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34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35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36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37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38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39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40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41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42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43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44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45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46" name="Rechteck"/>
          <p:cNvSpPr/>
          <p:nvPr/>
        </p:nvSpPr>
        <p:spPr>
          <a:xfrm>
            <a:off x="3632200" y="9652000"/>
            <a:ext cx="2870200" cy="254000"/>
          </a:xfrm>
          <a:prstGeom prst="rect">
            <a:avLst/>
          </a:prstGeom>
          <a:solidFill>
            <a:srgbClr val="DD11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7" name="Rechteck"/>
          <p:cNvSpPr/>
          <p:nvPr/>
        </p:nvSpPr>
        <p:spPr>
          <a:xfrm>
            <a:off x="6502400" y="9652000"/>
            <a:ext cx="2870200" cy="254000"/>
          </a:xfrm>
          <a:prstGeom prst="rect">
            <a:avLst/>
          </a:prstGeom>
          <a:solidFill>
            <a:srgbClr val="9314C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8" name="Rechteck"/>
          <p:cNvSpPr/>
          <p:nvPr/>
        </p:nvSpPr>
        <p:spPr>
          <a:xfrm>
            <a:off x="9372600" y="9652000"/>
            <a:ext cx="2870200" cy="254000"/>
          </a:xfrm>
          <a:prstGeom prst="rect">
            <a:avLst/>
          </a:prstGeom>
          <a:solidFill>
            <a:srgbClr val="231F2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9" name="Rechteck"/>
          <p:cNvSpPr/>
          <p:nvPr/>
        </p:nvSpPr>
        <p:spPr>
          <a:xfrm>
            <a:off x="12242800" y="9652000"/>
            <a:ext cx="762000" cy="254000"/>
          </a:xfrm>
          <a:prstGeom prst="rect">
            <a:avLst/>
          </a:prstGeom>
          <a:solidFill>
            <a:srgbClr val="4953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50" name="Rechteck"/>
          <p:cNvSpPr/>
          <p:nvPr/>
        </p:nvSpPr>
        <p:spPr>
          <a:xfrm>
            <a:off x="0" y="9652000"/>
            <a:ext cx="762000" cy="254000"/>
          </a:xfrm>
          <a:prstGeom prst="rect">
            <a:avLst/>
          </a:prstGeom>
          <a:solidFill>
            <a:srgbClr val="4953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DA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53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54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55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56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57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58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59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60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61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62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63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764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65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66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67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68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69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70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71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72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73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74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75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76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77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78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79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80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pic>
        <p:nvPicPr>
          <p:cNvPr id="781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17432" t="0" r="0" b="3875"/>
          <a:stretch>
            <a:fillRect/>
          </a:stretch>
        </p:blipFill>
        <p:spPr>
          <a:xfrm>
            <a:off x="6635750" y="-19711"/>
            <a:ext cx="8373115" cy="9793022"/>
          </a:xfrm>
          <a:prstGeom prst="rect">
            <a:avLst/>
          </a:prstGeom>
          <a:ln w="12700">
            <a:miter lim="400000"/>
          </a:ln>
        </p:spPr>
      </p:pic>
      <p:sp>
        <p:nvSpPr>
          <p:cNvPr id="782" name="Rechteck"/>
          <p:cNvSpPr/>
          <p:nvPr/>
        </p:nvSpPr>
        <p:spPr>
          <a:xfrm>
            <a:off x="6623050" y="-1"/>
            <a:ext cx="4422743" cy="9753601"/>
          </a:xfrm>
          <a:prstGeom prst="rect">
            <a:avLst/>
          </a:prstGeom>
          <a:gradFill>
            <a:gsLst>
              <a:gs pos="14132">
                <a:srgbClr val="01AD2F"/>
              </a:gs>
              <a:gs pos="100000">
                <a:srgbClr val="01AD2F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EFD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83" name="Bilder auf Zwischenfolien…"/>
          <p:cNvSpPr txBox="1"/>
          <p:nvPr/>
        </p:nvSpPr>
        <p:spPr>
          <a:xfrm>
            <a:off x="768350" y="3892061"/>
            <a:ext cx="7556501" cy="1400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defRPr b="0" sz="21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Bilder auf Zwischenfolien</a:t>
            </a:r>
          </a:p>
          <a:p>
            <a:pPr algn="l">
              <a:lnSpc>
                <a:spcPct val="90000"/>
              </a:lnSpc>
              <a:defRPr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b="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algn="l">
              <a:lnSpc>
                <a:spcPct val="90000"/>
              </a:lnSpc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>
                <a:latin typeface="Roboto Slab Regular"/>
                <a:ea typeface="Roboto Slab Regular"/>
                <a:cs typeface="Roboto Slab Regular"/>
                <a:sym typeface="Roboto Slab Regular"/>
              </a:rPr>
              <a:t>Ingesamt sollten Moodbilder bevorzugt angeschnitten werden. Bei Bildern auf Zwischenfolien kann auch ein Übergang durch ein Abdeckerelement erzeugt werden. Anbei ein Beispiel.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CB30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86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87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88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89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90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91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92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93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94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95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796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797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798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799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00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01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02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03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04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05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06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07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08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09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10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11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12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13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pic>
        <p:nvPicPr>
          <p:cNvPr id="814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17432" t="0" r="0" b="3875"/>
          <a:stretch>
            <a:fillRect/>
          </a:stretch>
        </p:blipFill>
        <p:spPr>
          <a:xfrm>
            <a:off x="6635749" y="-19711"/>
            <a:ext cx="8373116" cy="9793021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Rechteck"/>
          <p:cNvSpPr/>
          <p:nvPr/>
        </p:nvSpPr>
        <p:spPr>
          <a:xfrm>
            <a:off x="6502400" y="-19711"/>
            <a:ext cx="3499777" cy="9836812"/>
          </a:xfrm>
          <a:prstGeom prst="rect">
            <a:avLst/>
          </a:prstGeom>
          <a:gradFill>
            <a:gsLst>
              <a:gs pos="19090">
                <a:srgbClr val="DD1166"/>
              </a:gs>
              <a:gs pos="100000">
                <a:srgbClr val="CB3067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CB306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16" name="Bilder auf Zwischenfolien…"/>
          <p:cNvSpPr txBox="1"/>
          <p:nvPr/>
        </p:nvSpPr>
        <p:spPr>
          <a:xfrm>
            <a:off x="768350" y="3892061"/>
            <a:ext cx="7556501" cy="1400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defRPr b="0" sz="21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Bilder auf Zwischenfolien</a:t>
            </a:r>
          </a:p>
          <a:p>
            <a:pPr algn="l">
              <a:lnSpc>
                <a:spcPct val="90000"/>
              </a:lnSpc>
              <a:defRPr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b="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algn="l">
              <a:lnSpc>
                <a:spcPct val="90000"/>
              </a:lnSpc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>
                <a:latin typeface="Roboto Slab Regular"/>
                <a:ea typeface="Roboto Slab Regular"/>
                <a:cs typeface="Roboto Slab Regular"/>
                <a:sym typeface="Roboto Slab Regular"/>
              </a:rPr>
              <a:t>Ingesamt sollten Moodbilder bevorzugt angeschnitten werden. Bei Bildern auf Zwischenfolien kann auch ein Übergang durch ein Abdeckerelement erzeugt werden. Anbei ein Beispiel.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314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19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20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21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22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23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24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25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26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27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28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29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830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31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32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33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34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35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36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37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38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39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40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41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42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43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44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45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46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pic>
        <p:nvPicPr>
          <p:cNvPr id="847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17432" t="0" r="0" b="3875"/>
          <a:stretch>
            <a:fillRect/>
          </a:stretch>
        </p:blipFill>
        <p:spPr>
          <a:xfrm>
            <a:off x="6635749" y="-19711"/>
            <a:ext cx="8373116" cy="9793021"/>
          </a:xfrm>
          <a:prstGeom prst="rect">
            <a:avLst/>
          </a:prstGeom>
          <a:ln w="12700">
            <a:miter lim="400000"/>
          </a:ln>
        </p:spPr>
      </p:pic>
      <p:sp>
        <p:nvSpPr>
          <p:cNvPr id="848" name="Rechteck"/>
          <p:cNvSpPr/>
          <p:nvPr/>
        </p:nvSpPr>
        <p:spPr>
          <a:xfrm>
            <a:off x="6502400" y="-19711"/>
            <a:ext cx="3499777" cy="9836812"/>
          </a:xfrm>
          <a:prstGeom prst="rect">
            <a:avLst/>
          </a:prstGeom>
          <a:gradFill>
            <a:gsLst>
              <a:gs pos="19090">
                <a:srgbClr val="9314CE"/>
              </a:gs>
              <a:gs pos="100000">
                <a:srgbClr val="9314CE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CB3067">
                    <a:alpha val="0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49" name="Bilder auf Zwischenfolien…"/>
          <p:cNvSpPr txBox="1"/>
          <p:nvPr/>
        </p:nvSpPr>
        <p:spPr>
          <a:xfrm>
            <a:off x="768350" y="3892061"/>
            <a:ext cx="7556501" cy="1400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defRPr b="0" sz="21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Bilder auf Zwischenfolien</a:t>
            </a:r>
          </a:p>
          <a:p>
            <a:pPr algn="l">
              <a:lnSpc>
                <a:spcPct val="90000"/>
              </a:lnSpc>
              <a:defRPr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b="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algn="l">
              <a:lnSpc>
                <a:spcPct val="90000"/>
              </a:lnSpc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>
                <a:latin typeface="Roboto Slab Regular"/>
                <a:ea typeface="Roboto Slab Regular"/>
                <a:cs typeface="Roboto Slab Regular"/>
                <a:sym typeface="Roboto Slab Regular"/>
              </a:rPr>
              <a:t>Ingesamt sollten Moodbilder bevorzugt angeschnitten werden. Bei Bildern auf Zwischenfolien kann auch ein Übergang durch ein Abdeckerelement erzeugt werden. Anbei ein Beispiel.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952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52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53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54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55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56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57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58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59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60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61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62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863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64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65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66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67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68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69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70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71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72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73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74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75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76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77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78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79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80" name="Rechteck"/>
          <p:cNvSpPr/>
          <p:nvPr/>
        </p:nvSpPr>
        <p:spPr>
          <a:xfrm>
            <a:off x="0" y="9652000"/>
            <a:ext cx="762000" cy="254000"/>
          </a:xfrm>
          <a:prstGeom prst="rect">
            <a:avLst/>
          </a:prstGeom>
          <a:solidFill>
            <a:srgbClr val="4953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881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17432" t="0" r="0" b="3875"/>
          <a:stretch>
            <a:fillRect/>
          </a:stretch>
        </p:blipFill>
        <p:spPr>
          <a:xfrm>
            <a:off x="6635749" y="-19711"/>
            <a:ext cx="8373116" cy="9793021"/>
          </a:xfrm>
          <a:prstGeom prst="rect">
            <a:avLst/>
          </a:prstGeom>
          <a:ln w="12700">
            <a:miter lim="400000"/>
          </a:ln>
        </p:spPr>
      </p:pic>
      <p:sp>
        <p:nvSpPr>
          <p:cNvPr id="882" name="Rechteck"/>
          <p:cNvSpPr/>
          <p:nvPr/>
        </p:nvSpPr>
        <p:spPr>
          <a:xfrm>
            <a:off x="6502400" y="-19711"/>
            <a:ext cx="3499777" cy="9836812"/>
          </a:xfrm>
          <a:prstGeom prst="rect">
            <a:avLst/>
          </a:prstGeom>
          <a:gradFill>
            <a:gsLst>
              <a:gs pos="19090">
                <a:srgbClr val="4952E1"/>
              </a:gs>
              <a:gs pos="100000">
                <a:srgbClr val="4952E1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CB3067">
                    <a:alpha val="0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83" name="Bilder auf Zwischenfolien…"/>
          <p:cNvSpPr txBox="1"/>
          <p:nvPr/>
        </p:nvSpPr>
        <p:spPr>
          <a:xfrm>
            <a:off x="768350" y="3892061"/>
            <a:ext cx="7556501" cy="1400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defRPr b="0" sz="21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Bilder auf Zwischenfolien</a:t>
            </a:r>
          </a:p>
          <a:p>
            <a:pPr algn="l">
              <a:lnSpc>
                <a:spcPct val="90000"/>
              </a:lnSpc>
              <a:defRPr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b="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algn="l">
              <a:lnSpc>
                <a:spcPct val="90000"/>
              </a:lnSpc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>
                <a:latin typeface="Roboto Slab Regular"/>
                <a:ea typeface="Roboto Slab Regular"/>
                <a:cs typeface="Roboto Slab Regular"/>
                <a:sym typeface="Roboto Slab Regular"/>
              </a:rPr>
              <a:t>Ingesamt sollten Moodbilder bevorzugt angeschnitten werden. Bei Bildern auf Zwischenfolien kann auch ein Übergang durch ein Abdeckerelement erzeugt werden. Anbei ein Beispiel.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B2B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86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87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88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89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90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91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92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93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94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95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896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897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898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899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00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01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02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03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04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05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06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07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08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09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10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11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12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13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pic>
        <p:nvPicPr>
          <p:cNvPr id="914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17432" t="0" r="0" b="3875"/>
          <a:stretch>
            <a:fillRect/>
          </a:stretch>
        </p:blipFill>
        <p:spPr>
          <a:xfrm>
            <a:off x="6635749" y="-19711"/>
            <a:ext cx="8373116" cy="9793021"/>
          </a:xfrm>
          <a:prstGeom prst="rect">
            <a:avLst/>
          </a:prstGeom>
          <a:ln w="12700">
            <a:miter lim="400000"/>
          </a:ln>
        </p:spPr>
      </p:pic>
      <p:sp>
        <p:nvSpPr>
          <p:cNvPr id="915" name="Rechteck"/>
          <p:cNvSpPr/>
          <p:nvPr/>
        </p:nvSpPr>
        <p:spPr>
          <a:xfrm>
            <a:off x="6502400" y="-19711"/>
            <a:ext cx="3499777" cy="9836812"/>
          </a:xfrm>
          <a:prstGeom prst="rect">
            <a:avLst/>
          </a:prstGeom>
          <a:gradFill>
            <a:gsLst>
              <a:gs pos="16748">
                <a:srgbClr val="2B2B2B"/>
              </a:gs>
              <a:gs pos="100000">
                <a:srgbClr val="2B2B2B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CB306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916" name="Bilder auf Zwischenfolien…"/>
          <p:cNvSpPr txBox="1"/>
          <p:nvPr/>
        </p:nvSpPr>
        <p:spPr>
          <a:xfrm>
            <a:off x="768350" y="3892061"/>
            <a:ext cx="7556501" cy="1400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defRPr b="0" sz="21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Bilder auf Zwischenfolien</a:t>
            </a:r>
          </a:p>
          <a:p>
            <a:pPr algn="l">
              <a:lnSpc>
                <a:spcPct val="90000"/>
              </a:lnSpc>
              <a:defRPr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b="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algn="l">
              <a:lnSpc>
                <a:spcPct val="90000"/>
              </a:lnSpc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>
                <a:latin typeface="Roboto Slab Regular"/>
                <a:ea typeface="Roboto Slab Regular"/>
                <a:cs typeface="Roboto Slab Regular"/>
                <a:sym typeface="Roboto Slab Regular"/>
              </a:rPr>
              <a:t>Ingesamt sollten Moodbilder bevorzugt angeschnitten werden. Bei Bildern auf Zwischenfolien kann auch ein Übergang durch ein Abdeckerelement erzeugt werden. Anbei ein Beispiel.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uppieren"/>
          <p:cNvGrpSpPr/>
          <p:nvPr/>
        </p:nvGrpSpPr>
        <p:grpSpPr>
          <a:xfrm>
            <a:off x="768350" y="844549"/>
            <a:ext cx="11474450" cy="8191501"/>
            <a:chOff x="0" y="0"/>
            <a:chExt cx="11474450" cy="8191500"/>
          </a:xfrm>
        </p:grpSpPr>
        <p:sp>
          <p:nvSpPr>
            <p:cNvPr id="185" name="Rechteck"/>
            <p:cNvSpPr/>
            <p:nvPr/>
          </p:nvSpPr>
          <p:spPr>
            <a:xfrm>
              <a:off x="0" y="0"/>
              <a:ext cx="11468100" cy="673101"/>
            </a:xfrm>
            <a:prstGeom prst="rect">
              <a:avLst/>
            </a:prstGeom>
            <a:solidFill>
              <a:srgbClr val="DD1166">
                <a:alpha val="9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</a:p>
          </p:txBody>
        </p:sp>
        <p:sp>
          <p:nvSpPr>
            <p:cNvPr id="186" name="Rechteck"/>
            <p:cNvSpPr/>
            <p:nvPr/>
          </p:nvSpPr>
          <p:spPr>
            <a:xfrm>
              <a:off x="6350" y="939800"/>
              <a:ext cx="11468100" cy="673101"/>
            </a:xfrm>
            <a:prstGeom prst="rect">
              <a:avLst/>
            </a:prstGeom>
            <a:solidFill>
              <a:srgbClr val="DD1166">
                <a:alpha val="9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</a:p>
          </p:txBody>
        </p:sp>
        <p:sp>
          <p:nvSpPr>
            <p:cNvPr id="187" name="Rechteck"/>
            <p:cNvSpPr/>
            <p:nvPr/>
          </p:nvSpPr>
          <p:spPr>
            <a:xfrm>
              <a:off x="6350" y="1879600"/>
              <a:ext cx="11468100" cy="673101"/>
            </a:xfrm>
            <a:prstGeom prst="rect">
              <a:avLst/>
            </a:prstGeom>
            <a:solidFill>
              <a:srgbClr val="DD1166">
                <a:alpha val="9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</a:p>
          </p:txBody>
        </p:sp>
        <p:sp>
          <p:nvSpPr>
            <p:cNvPr id="188" name="Rechteck"/>
            <p:cNvSpPr/>
            <p:nvPr/>
          </p:nvSpPr>
          <p:spPr>
            <a:xfrm>
              <a:off x="6350" y="2819400"/>
              <a:ext cx="11468100" cy="673101"/>
            </a:xfrm>
            <a:prstGeom prst="rect">
              <a:avLst/>
            </a:prstGeom>
            <a:solidFill>
              <a:srgbClr val="DD1166">
                <a:alpha val="9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</a:p>
          </p:txBody>
        </p:sp>
        <p:sp>
          <p:nvSpPr>
            <p:cNvPr id="189" name="Rechteck"/>
            <p:cNvSpPr/>
            <p:nvPr/>
          </p:nvSpPr>
          <p:spPr>
            <a:xfrm>
              <a:off x="6350" y="3759200"/>
              <a:ext cx="11468100" cy="673101"/>
            </a:xfrm>
            <a:prstGeom prst="rect">
              <a:avLst/>
            </a:prstGeom>
            <a:solidFill>
              <a:srgbClr val="DD1166">
                <a:alpha val="9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</a:p>
          </p:txBody>
        </p:sp>
        <p:sp>
          <p:nvSpPr>
            <p:cNvPr id="190" name="Rechteck"/>
            <p:cNvSpPr/>
            <p:nvPr/>
          </p:nvSpPr>
          <p:spPr>
            <a:xfrm>
              <a:off x="6350" y="4699000"/>
              <a:ext cx="11468100" cy="673101"/>
            </a:xfrm>
            <a:prstGeom prst="rect">
              <a:avLst/>
            </a:prstGeom>
            <a:solidFill>
              <a:srgbClr val="DD1166">
                <a:alpha val="9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</a:p>
          </p:txBody>
        </p:sp>
        <p:sp>
          <p:nvSpPr>
            <p:cNvPr id="191" name="Rechteck"/>
            <p:cNvSpPr/>
            <p:nvPr/>
          </p:nvSpPr>
          <p:spPr>
            <a:xfrm>
              <a:off x="6350" y="5638800"/>
              <a:ext cx="11468100" cy="673101"/>
            </a:xfrm>
            <a:prstGeom prst="rect">
              <a:avLst/>
            </a:prstGeom>
            <a:solidFill>
              <a:srgbClr val="DD1166">
                <a:alpha val="9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</a:p>
          </p:txBody>
        </p:sp>
        <p:sp>
          <p:nvSpPr>
            <p:cNvPr id="192" name="Rechteck"/>
            <p:cNvSpPr/>
            <p:nvPr/>
          </p:nvSpPr>
          <p:spPr>
            <a:xfrm>
              <a:off x="6350" y="6578600"/>
              <a:ext cx="11468100" cy="673101"/>
            </a:xfrm>
            <a:prstGeom prst="rect">
              <a:avLst/>
            </a:prstGeom>
            <a:solidFill>
              <a:srgbClr val="DD1166">
                <a:alpha val="9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</a:p>
          </p:txBody>
        </p:sp>
        <p:sp>
          <p:nvSpPr>
            <p:cNvPr id="193" name="Rechteck"/>
            <p:cNvSpPr/>
            <p:nvPr/>
          </p:nvSpPr>
          <p:spPr>
            <a:xfrm>
              <a:off x="6350" y="7518400"/>
              <a:ext cx="11468100" cy="673101"/>
            </a:xfrm>
            <a:prstGeom prst="rect">
              <a:avLst/>
            </a:prstGeom>
            <a:solidFill>
              <a:srgbClr val="DD1166">
                <a:alpha val="9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</a:p>
          </p:txBody>
        </p:sp>
      </p:grpSp>
      <p:grpSp>
        <p:nvGrpSpPr>
          <p:cNvPr id="201" name="Gruppieren"/>
          <p:cNvGrpSpPr/>
          <p:nvPr/>
        </p:nvGrpSpPr>
        <p:grpSpPr>
          <a:xfrm>
            <a:off x="768349" y="-6351"/>
            <a:ext cx="11468101" cy="10085918"/>
            <a:chOff x="0" y="0"/>
            <a:chExt cx="11468100" cy="10085916"/>
          </a:xfrm>
        </p:grpSpPr>
        <p:sp>
          <p:nvSpPr>
            <p:cNvPr id="195" name="133"/>
            <p:cNvSpPr/>
            <p:nvPr/>
          </p:nvSpPr>
          <p:spPr>
            <a:xfrm>
              <a:off x="7823200" y="6350"/>
              <a:ext cx="1689100" cy="10073217"/>
            </a:xfrm>
            <a:prstGeom prst="rect">
              <a:avLst/>
            </a:prstGeom>
            <a:solidFill>
              <a:srgbClr val="DD1166">
                <a:alpha val="5971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/>
              <a:r>
                <a:t>133</a:t>
              </a:r>
            </a:p>
          </p:txBody>
        </p:sp>
        <p:sp>
          <p:nvSpPr>
            <p:cNvPr id="196" name="133"/>
            <p:cNvSpPr/>
            <p:nvPr/>
          </p:nvSpPr>
          <p:spPr>
            <a:xfrm>
              <a:off x="9779000" y="6350"/>
              <a:ext cx="1689100" cy="10073217"/>
            </a:xfrm>
            <a:prstGeom prst="rect">
              <a:avLst/>
            </a:prstGeom>
            <a:solidFill>
              <a:srgbClr val="DD1166">
                <a:alpha val="5971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/>
              <a:r>
                <a:t>133</a:t>
              </a:r>
            </a:p>
          </p:txBody>
        </p:sp>
        <p:sp>
          <p:nvSpPr>
            <p:cNvPr id="197" name="133"/>
            <p:cNvSpPr/>
            <p:nvPr/>
          </p:nvSpPr>
          <p:spPr>
            <a:xfrm>
              <a:off x="5867400" y="0"/>
              <a:ext cx="1689100" cy="10085917"/>
            </a:xfrm>
            <a:prstGeom prst="rect">
              <a:avLst/>
            </a:prstGeom>
            <a:solidFill>
              <a:srgbClr val="DD1166">
                <a:alpha val="5971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/>
              <a:r>
                <a:t>133</a:t>
              </a:r>
            </a:p>
          </p:txBody>
        </p:sp>
        <p:sp>
          <p:nvSpPr>
            <p:cNvPr id="198" name="133"/>
            <p:cNvSpPr/>
            <p:nvPr/>
          </p:nvSpPr>
          <p:spPr>
            <a:xfrm>
              <a:off x="3911600" y="0"/>
              <a:ext cx="1689100" cy="10085917"/>
            </a:xfrm>
            <a:prstGeom prst="rect">
              <a:avLst/>
            </a:prstGeom>
            <a:solidFill>
              <a:srgbClr val="DD1166">
                <a:alpha val="5971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/>
              <a:r>
                <a:t>133</a:t>
              </a:r>
            </a:p>
          </p:txBody>
        </p:sp>
        <p:sp>
          <p:nvSpPr>
            <p:cNvPr id="199" name="133"/>
            <p:cNvSpPr/>
            <p:nvPr/>
          </p:nvSpPr>
          <p:spPr>
            <a:xfrm>
              <a:off x="1955800" y="0"/>
              <a:ext cx="1689100" cy="10085917"/>
            </a:xfrm>
            <a:prstGeom prst="rect">
              <a:avLst/>
            </a:prstGeom>
            <a:solidFill>
              <a:srgbClr val="DD1166">
                <a:alpha val="5971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/>
              <a:r>
                <a:t>133</a:t>
              </a:r>
            </a:p>
          </p:txBody>
        </p:sp>
        <p:sp>
          <p:nvSpPr>
            <p:cNvPr id="200" name="133"/>
            <p:cNvSpPr/>
            <p:nvPr/>
          </p:nvSpPr>
          <p:spPr>
            <a:xfrm>
              <a:off x="0" y="0"/>
              <a:ext cx="1689100" cy="10085917"/>
            </a:xfrm>
            <a:prstGeom prst="rect">
              <a:avLst/>
            </a:prstGeom>
            <a:solidFill>
              <a:srgbClr val="DD1166">
                <a:alpha val="5971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800"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pPr/>
              <a:r>
                <a:t>133</a:t>
              </a:r>
            </a:p>
          </p:txBody>
        </p:sp>
      </p:grpSp>
      <p:sp>
        <p:nvSpPr>
          <p:cNvPr id="202" name="17"/>
          <p:cNvSpPr/>
          <p:nvPr/>
        </p:nvSpPr>
        <p:spPr>
          <a:xfrm>
            <a:off x="768349" y="2724150"/>
            <a:ext cx="215901" cy="2159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17</a:t>
            </a:r>
          </a:p>
        </p:txBody>
      </p:sp>
      <p:sp>
        <p:nvSpPr>
          <p:cNvPr id="203" name="21"/>
          <p:cNvSpPr/>
          <p:nvPr/>
        </p:nvSpPr>
        <p:spPr>
          <a:xfrm>
            <a:off x="1111250" y="27241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04" name="27"/>
          <p:cNvSpPr/>
          <p:nvPr/>
        </p:nvSpPr>
        <p:spPr>
          <a:xfrm>
            <a:off x="1504950" y="2724150"/>
            <a:ext cx="342900" cy="3429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27</a:t>
            </a:r>
          </a:p>
        </p:txBody>
      </p:sp>
      <p:sp>
        <p:nvSpPr>
          <p:cNvPr id="205" name="33"/>
          <p:cNvSpPr/>
          <p:nvPr/>
        </p:nvSpPr>
        <p:spPr>
          <a:xfrm>
            <a:off x="1974850" y="2724150"/>
            <a:ext cx="419100" cy="419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33</a:t>
            </a:r>
          </a:p>
        </p:txBody>
      </p:sp>
      <p:sp>
        <p:nvSpPr>
          <p:cNvPr id="206" name="42"/>
          <p:cNvSpPr/>
          <p:nvPr/>
        </p:nvSpPr>
        <p:spPr>
          <a:xfrm>
            <a:off x="2520950" y="2724150"/>
            <a:ext cx="533400" cy="5334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42</a:t>
            </a:r>
          </a:p>
        </p:txBody>
      </p:sp>
      <p:sp>
        <p:nvSpPr>
          <p:cNvPr id="207" name="53"/>
          <p:cNvSpPr/>
          <p:nvPr/>
        </p:nvSpPr>
        <p:spPr>
          <a:xfrm>
            <a:off x="318135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08" name="67"/>
          <p:cNvSpPr/>
          <p:nvPr/>
        </p:nvSpPr>
        <p:spPr>
          <a:xfrm>
            <a:off x="3981450" y="2724150"/>
            <a:ext cx="850900" cy="8509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209" name="83"/>
          <p:cNvSpPr/>
          <p:nvPr/>
        </p:nvSpPr>
        <p:spPr>
          <a:xfrm>
            <a:off x="4959350" y="2724150"/>
            <a:ext cx="1054100" cy="1054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83</a:t>
            </a:r>
          </a:p>
        </p:txBody>
      </p:sp>
      <p:sp>
        <p:nvSpPr>
          <p:cNvPr id="210" name="105"/>
          <p:cNvSpPr/>
          <p:nvPr/>
        </p:nvSpPr>
        <p:spPr>
          <a:xfrm>
            <a:off x="6140450" y="2724150"/>
            <a:ext cx="1333500" cy="13335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105</a:t>
            </a:r>
          </a:p>
        </p:txBody>
      </p:sp>
      <p:sp>
        <p:nvSpPr>
          <p:cNvPr id="211" name="133"/>
          <p:cNvSpPr/>
          <p:nvPr/>
        </p:nvSpPr>
        <p:spPr>
          <a:xfrm>
            <a:off x="7600950" y="2724150"/>
            <a:ext cx="1689100" cy="1689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12" name="166"/>
          <p:cNvSpPr/>
          <p:nvPr/>
        </p:nvSpPr>
        <p:spPr>
          <a:xfrm>
            <a:off x="9417050" y="2724150"/>
            <a:ext cx="2108200" cy="21082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166</a:t>
            </a:r>
          </a:p>
        </p:txBody>
      </p:sp>
      <p:sp>
        <p:nvSpPr>
          <p:cNvPr id="213" name="Größen und Abstände"/>
          <p:cNvSpPr txBox="1"/>
          <p:nvPr/>
        </p:nvSpPr>
        <p:spPr>
          <a:xfrm>
            <a:off x="766967" y="761999"/>
            <a:ext cx="275093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0" sz="2100">
                <a:solidFill>
                  <a:srgbClr val="2B2B2B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Größen und Abstände</a:t>
            </a:r>
          </a:p>
        </p:txBody>
      </p:sp>
      <p:sp>
        <p:nvSpPr>
          <p:cNvPr id="214" name="Als Basis für die Modulgrößen dient die Renard Serie R10 jeweils mit 16.6 multipliziert. Diese Größen dienen für die Abstufung von Schriftgrößen, Abständen und dem Folienraster."/>
          <p:cNvSpPr txBox="1"/>
          <p:nvPr/>
        </p:nvSpPr>
        <p:spPr>
          <a:xfrm>
            <a:off x="774700" y="4605101"/>
            <a:ext cx="3644900" cy="1371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0" sz="1700">
                <a:solidFill>
                  <a:srgbClr val="2B2B2B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Als Basis für die Modulgrößen dient die Renard Serie R10 jeweils mit 16.6 multipliziert. Diese Größen dienen für die Abstufung von Schriftgrößen, Abständen und dem Folienraster.</a:t>
            </a:r>
          </a:p>
        </p:txBody>
      </p:sp>
      <p:sp>
        <p:nvSpPr>
          <p:cNvPr id="215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16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17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18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19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20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21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22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23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24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25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26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227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28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29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30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31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32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33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34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35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36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37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38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39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40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41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42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43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248" name="Gruppieren"/>
          <p:cNvGrpSpPr/>
          <p:nvPr/>
        </p:nvGrpSpPr>
        <p:grpSpPr>
          <a:xfrm>
            <a:off x="762000" y="9652000"/>
            <a:ext cx="11480800" cy="254000"/>
            <a:chOff x="0" y="0"/>
            <a:chExt cx="11480798" cy="254000"/>
          </a:xfrm>
        </p:grpSpPr>
        <p:sp>
          <p:nvSpPr>
            <p:cNvPr id="244" name="Rechteck"/>
            <p:cNvSpPr/>
            <p:nvPr/>
          </p:nvSpPr>
          <p:spPr>
            <a:xfrm>
              <a:off x="0" y="0"/>
              <a:ext cx="2870200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45" name="Rechteck"/>
            <p:cNvSpPr/>
            <p:nvPr/>
          </p:nvSpPr>
          <p:spPr>
            <a:xfrm>
              <a:off x="2870199" y="0"/>
              <a:ext cx="2870201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46" name="Rechteck"/>
            <p:cNvSpPr/>
            <p:nvPr/>
          </p:nvSpPr>
          <p:spPr>
            <a:xfrm>
              <a:off x="5740399" y="0"/>
              <a:ext cx="2870201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47" name="Rechteck"/>
            <p:cNvSpPr/>
            <p:nvPr/>
          </p:nvSpPr>
          <p:spPr>
            <a:xfrm>
              <a:off x="8610599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249" name="Rechteck"/>
          <p:cNvSpPr/>
          <p:nvPr/>
        </p:nvSpPr>
        <p:spPr>
          <a:xfrm>
            <a:off x="12242800" y="9652000"/>
            <a:ext cx="762000" cy="254000"/>
          </a:xfrm>
          <a:prstGeom prst="rect">
            <a:avLst/>
          </a:prstGeom>
          <a:solidFill>
            <a:srgbClr val="4953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50" name="Rechteck"/>
          <p:cNvSpPr/>
          <p:nvPr/>
        </p:nvSpPr>
        <p:spPr>
          <a:xfrm>
            <a:off x="0" y="9652000"/>
            <a:ext cx="762000" cy="254000"/>
          </a:xfrm>
          <a:prstGeom prst="rect">
            <a:avLst/>
          </a:prstGeom>
          <a:solidFill>
            <a:srgbClr val="4953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51" name="Linie"/>
          <p:cNvSpPr/>
          <p:nvPr/>
        </p:nvSpPr>
        <p:spPr>
          <a:xfrm>
            <a:off x="768350" y="119380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DA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19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20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21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22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23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24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25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26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27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28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29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930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31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32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33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34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35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36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37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38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39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40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41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42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43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44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45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46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pic>
        <p:nvPicPr>
          <p:cNvPr id="947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17432" t="0" r="0" b="3875"/>
          <a:stretch>
            <a:fillRect/>
          </a:stretch>
        </p:blipFill>
        <p:spPr>
          <a:xfrm>
            <a:off x="6635750" y="-19711"/>
            <a:ext cx="8373115" cy="9793022"/>
          </a:xfrm>
          <a:prstGeom prst="rect">
            <a:avLst/>
          </a:prstGeom>
          <a:ln w="12700">
            <a:miter lim="400000"/>
          </a:ln>
        </p:spPr>
      </p:pic>
      <p:sp>
        <p:nvSpPr>
          <p:cNvPr id="948" name="Bilder auf Zwischenfolien…"/>
          <p:cNvSpPr txBox="1"/>
          <p:nvPr/>
        </p:nvSpPr>
        <p:spPr>
          <a:xfrm>
            <a:off x="768350" y="3892061"/>
            <a:ext cx="5600700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defRPr b="0" sz="21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Bilder auf Zwischenfolien</a:t>
            </a:r>
          </a:p>
          <a:p>
            <a:pPr algn="l">
              <a:lnSpc>
                <a:spcPct val="90000"/>
              </a:lnSpc>
              <a:defRPr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b="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algn="l">
              <a:lnSpc>
                <a:spcPct val="90000"/>
              </a:lnSpc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>
                <a:latin typeface="Roboto Slab Regular"/>
                <a:ea typeface="Roboto Slab Regular"/>
                <a:cs typeface="Roboto Slab Regular"/>
                <a:sym typeface="Roboto Slab Regular"/>
              </a:rPr>
              <a:t>Ingesamt sollten Moodbilder bevorzugt angeschnitten werden. Bei Bildern auf Zwischenfolien kann auch ein Übergang durch ein Abdeckerelement erzeugt werden. Anbei ein Beispiel.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DA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51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52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53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54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55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56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57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58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59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60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961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962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63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64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65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66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67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68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69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70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71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72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73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74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75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76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977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978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pic>
        <p:nvPicPr>
          <p:cNvPr id="979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17432" t="0" r="0" b="55680"/>
          <a:stretch>
            <a:fillRect/>
          </a:stretch>
        </p:blipFill>
        <p:spPr>
          <a:xfrm>
            <a:off x="-48419" y="-2728119"/>
            <a:ext cx="13101520" cy="7064991"/>
          </a:xfrm>
          <a:prstGeom prst="rect">
            <a:avLst/>
          </a:prstGeom>
          <a:ln w="12700">
            <a:miter lim="400000"/>
          </a:ln>
        </p:spPr>
      </p:pic>
      <p:sp>
        <p:nvSpPr>
          <p:cNvPr id="980" name="Bilder auf Zwischenfolien…"/>
          <p:cNvSpPr txBox="1"/>
          <p:nvPr/>
        </p:nvSpPr>
        <p:spPr>
          <a:xfrm>
            <a:off x="768350" y="5518150"/>
            <a:ext cx="5600699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defRPr b="0" sz="21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Bilder auf Zwischenfolien</a:t>
            </a:r>
          </a:p>
          <a:p>
            <a:pPr algn="l">
              <a:lnSpc>
                <a:spcPct val="90000"/>
              </a:lnSpc>
              <a:defRPr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b="0"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algn="l">
              <a:lnSpc>
                <a:spcPct val="90000"/>
              </a:lnSpc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>
                <a:latin typeface="Roboto Slab Regular"/>
                <a:ea typeface="Roboto Slab Regular"/>
                <a:cs typeface="Roboto Slab Regular"/>
                <a:sym typeface="Roboto Slab Regular"/>
              </a:rPr>
              <a:t>Ingesamt sollten Moodbilder bevorzugt angeschnitten werden. Bei Bildern auf Zwischenfolien kann auch ein Übergang durch ein Abdeckerelement erzeugt werden. Anbei ein Beispiel.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#dd1166"/>
          <p:cNvSpPr/>
          <p:nvPr/>
        </p:nvSpPr>
        <p:spPr>
          <a:xfrm>
            <a:off x="768350" y="1784350"/>
            <a:ext cx="1689101" cy="1689101"/>
          </a:xfrm>
          <a:prstGeom prst="rect">
            <a:avLst/>
          </a:prstGeom>
          <a:solidFill>
            <a:srgbClr val="D6006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#dd1166</a:t>
            </a:r>
          </a:p>
        </p:txBody>
      </p:sp>
      <p:sp>
        <p:nvSpPr>
          <p:cNvPr id="254" name="Farben"/>
          <p:cNvSpPr txBox="1"/>
          <p:nvPr/>
        </p:nvSpPr>
        <p:spPr>
          <a:xfrm>
            <a:off x="766967" y="761999"/>
            <a:ext cx="89692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0" sz="2100">
                <a:solidFill>
                  <a:srgbClr val="2C2B2B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Farben</a:t>
            </a:r>
          </a:p>
        </p:txBody>
      </p:sp>
      <p:sp>
        <p:nvSpPr>
          <p:cNvPr id="255" name="Als Farben stehen vier Farben, abgeleitet aus den TH Farben und den ursprünglichen Farben des Medieninformatik Designsystems, zur Verfügung. Ergänzend sind drei Grautöne definiert."/>
          <p:cNvSpPr txBox="1"/>
          <p:nvPr/>
        </p:nvSpPr>
        <p:spPr>
          <a:xfrm>
            <a:off x="6635750" y="6483350"/>
            <a:ext cx="5600699" cy="109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0" sz="1700">
                <a:solidFill>
                  <a:srgbClr val="2B2B2B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Als Farben stehen vier Farben, abgeleitet aus den TH Farben und den ursprünglichen Farben des Medieninformatik Designsystems, zur Verfügung. Ergänzend sind drei Grautöne definiert.</a:t>
            </a:r>
          </a:p>
        </p:txBody>
      </p:sp>
      <p:sp>
        <p:nvSpPr>
          <p:cNvPr id="256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57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58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59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60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61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62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63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64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65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66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267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268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69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70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71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72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73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74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75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76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77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78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79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80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81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82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283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284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289" name="Gruppieren"/>
          <p:cNvGrpSpPr/>
          <p:nvPr/>
        </p:nvGrpSpPr>
        <p:grpSpPr>
          <a:xfrm>
            <a:off x="762000" y="9652000"/>
            <a:ext cx="11480800" cy="254000"/>
            <a:chOff x="0" y="0"/>
            <a:chExt cx="11480798" cy="254000"/>
          </a:xfrm>
        </p:grpSpPr>
        <p:sp>
          <p:nvSpPr>
            <p:cNvPr id="285" name="Rechteck"/>
            <p:cNvSpPr/>
            <p:nvPr/>
          </p:nvSpPr>
          <p:spPr>
            <a:xfrm>
              <a:off x="0" y="0"/>
              <a:ext cx="2870200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86" name="Rechteck"/>
            <p:cNvSpPr/>
            <p:nvPr/>
          </p:nvSpPr>
          <p:spPr>
            <a:xfrm>
              <a:off x="2870199" y="0"/>
              <a:ext cx="2870201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87" name="Rechteck"/>
            <p:cNvSpPr/>
            <p:nvPr/>
          </p:nvSpPr>
          <p:spPr>
            <a:xfrm>
              <a:off x="5740399" y="0"/>
              <a:ext cx="2870201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288" name="Rechteck"/>
            <p:cNvSpPr/>
            <p:nvPr/>
          </p:nvSpPr>
          <p:spPr>
            <a:xfrm>
              <a:off x="8610599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290" name="Rechteck"/>
          <p:cNvSpPr/>
          <p:nvPr/>
        </p:nvSpPr>
        <p:spPr>
          <a:xfrm>
            <a:off x="12242800" y="9652000"/>
            <a:ext cx="762000" cy="254000"/>
          </a:xfrm>
          <a:prstGeom prst="rect">
            <a:avLst/>
          </a:prstGeom>
          <a:solidFill>
            <a:srgbClr val="4953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1" name="Rechteck"/>
          <p:cNvSpPr/>
          <p:nvPr/>
        </p:nvSpPr>
        <p:spPr>
          <a:xfrm>
            <a:off x="0" y="9652000"/>
            <a:ext cx="762000" cy="254000"/>
          </a:xfrm>
          <a:prstGeom prst="rect">
            <a:avLst/>
          </a:prstGeom>
          <a:solidFill>
            <a:srgbClr val="4953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4200"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2" name="Linie"/>
          <p:cNvSpPr/>
          <p:nvPr/>
        </p:nvSpPr>
        <p:spPr>
          <a:xfrm>
            <a:off x="768350" y="119380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3" name="#9313ce"/>
          <p:cNvSpPr/>
          <p:nvPr/>
        </p:nvSpPr>
        <p:spPr>
          <a:xfrm>
            <a:off x="2730499" y="1784350"/>
            <a:ext cx="1689101" cy="1689101"/>
          </a:xfrm>
          <a:prstGeom prst="rect">
            <a:avLst/>
          </a:prstGeom>
          <a:solidFill>
            <a:srgbClr val="9000C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#9313ce</a:t>
            </a:r>
          </a:p>
        </p:txBody>
      </p:sp>
      <p:sp>
        <p:nvSpPr>
          <p:cNvPr id="294" name="#5952e1"/>
          <p:cNvSpPr/>
          <p:nvPr/>
        </p:nvSpPr>
        <p:spPr>
          <a:xfrm>
            <a:off x="4679949" y="1784350"/>
            <a:ext cx="1689101" cy="1689101"/>
          </a:xfrm>
          <a:prstGeom prst="rect">
            <a:avLst/>
          </a:prstGeom>
          <a:solidFill>
            <a:srgbClr val="4F49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#5952e1</a:t>
            </a:r>
          </a:p>
        </p:txBody>
      </p:sp>
      <p:sp>
        <p:nvSpPr>
          <p:cNvPr id="295" name="#00ad2f"/>
          <p:cNvSpPr/>
          <p:nvPr/>
        </p:nvSpPr>
        <p:spPr>
          <a:xfrm>
            <a:off x="6635750" y="1784350"/>
            <a:ext cx="1689101" cy="1689101"/>
          </a:xfrm>
          <a:prstGeom prst="rect">
            <a:avLst/>
          </a:prstGeom>
          <a:solidFill>
            <a:srgbClr val="2CAF3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#00ad2f</a:t>
            </a:r>
          </a:p>
        </p:txBody>
      </p:sp>
      <p:sp>
        <p:nvSpPr>
          <p:cNvPr id="296" name="#2B2B2B"/>
          <p:cNvSpPr/>
          <p:nvPr/>
        </p:nvSpPr>
        <p:spPr>
          <a:xfrm>
            <a:off x="768349" y="3663950"/>
            <a:ext cx="1689102" cy="1689101"/>
          </a:xfrm>
          <a:prstGeom prst="rect">
            <a:avLst/>
          </a:prstGeom>
          <a:solidFill>
            <a:srgbClr val="2B2B2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#2B2B2B</a:t>
            </a:r>
          </a:p>
        </p:txBody>
      </p:sp>
      <p:sp>
        <p:nvSpPr>
          <p:cNvPr id="297" name="#aaaaaa"/>
          <p:cNvSpPr/>
          <p:nvPr/>
        </p:nvSpPr>
        <p:spPr>
          <a:xfrm>
            <a:off x="2730499" y="3663950"/>
            <a:ext cx="1689101" cy="1689101"/>
          </a:xfrm>
          <a:prstGeom prst="rect">
            <a:avLst/>
          </a:prstGeom>
          <a:solidFill>
            <a:srgbClr val="AAA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#aaaaaa</a:t>
            </a:r>
          </a:p>
        </p:txBody>
      </p:sp>
      <p:sp>
        <p:nvSpPr>
          <p:cNvPr id="298" name="#efefef"/>
          <p:cNvSpPr/>
          <p:nvPr/>
        </p:nvSpPr>
        <p:spPr>
          <a:xfrm>
            <a:off x="4679950" y="3663950"/>
            <a:ext cx="1689101" cy="1689101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AAAAAA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#efefef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ypographie"/>
          <p:cNvSpPr txBox="1"/>
          <p:nvPr/>
        </p:nvSpPr>
        <p:spPr>
          <a:xfrm>
            <a:off x="766967" y="761999"/>
            <a:ext cx="161511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0" sz="21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Typographie</a:t>
            </a:r>
          </a:p>
        </p:txBody>
      </p:sp>
      <p:sp>
        <p:nvSpPr>
          <p:cNvPr id="301" name="Folientitel oder Titel von Zwischenfolien: Roboto Slab, Fett, 21pt, dunkelgrau, Zeilenabstand 0.9 oder 90%. Falls eine Ergänzung nötig ist: regular, mittelgrau"/>
          <p:cNvSpPr txBox="1"/>
          <p:nvPr/>
        </p:nvSpPr>
        <p:spPr>
          <a:xfrm>
            <a:off x="768350" y="3663950"/>
            <a:ext cx="5735434" cy="163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defRPr b="0" sz="2100"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Folientitel oder Titel von Zwischenfolien: Roboto Slab, Fett, 21pt, dunkelgrau, Zeilenabstand 0.9 oder 90%. Falls eine Ergänzung nötig ist: </a:t>
            </a:r>
            <a:r>
              <a:rPr>
                <a:solidFill>
                  <a:srgbClr val="767574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regular, mittelgrau</a:t>
            </a:r>
          </a:p>
        </p:txBody>
      </p:sp>
      <p:sp>
        <p:nvSpPr>
          <p:cNvPr id="302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03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04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05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06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07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08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09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10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11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12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13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314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15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16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17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18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19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20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21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22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23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24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25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26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27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28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29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30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337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331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32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33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34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35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36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338" name="Linie"/>
          <p:cNvSpPr/>
          <p:nvPr/>
        </p:nvSpPr>
        <p:spPr>
          <a:xfrm>
            <a:off x="768350" y="119380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9" name="Headlines im Folienbody: Roboto Slab, Fett, 17pt, dunkelgrau, Zeilenabstand 0.9 oder 90%"/>
          <p:cNvSpPr txBox="1"/>
          <p:nvPr/>
        </p:nvSpPr>
        <p:spPr>
          <a:xfrm>
            <a:off x="768350" y="5543550"/>
            <a:ext cx="5735434" cy="840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ts val="2200"/>
              </a:lnSpc>
              <a:defRPr b="0" sz="17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Headlines im Folienbody: Roboto Slab, Fett, 17pt, dunkelgrau, Zeilenabstand 0.9 oder 90%</a:t>
            </a:r>
          </a:p>
        </p:txBody>
      </p:sp>
      <p:sp>
        <p:nvSpPr>
          <p:cNvPr id="340" name="Mengentexte nutzen die PT Sans, Regular in 17pt mit einem Zeilenabstand von 1 oder 100%. Alle Schriftfamilien stehen bei Google Fonts zum Download bereit."/>
          <p:cNvSpPr txBox="1"/>
          <p:nvPr/>
        </p:nvSpPr>
        <p:spPr>
          <a:xfrm>
            <a:off x="766967" y="6483350"/>
            <a:ext cx="5735433" cy="812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0" sz="1700"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Mengentexte nutzen die PT Sans, Regular in 17pt mit einem Zeilenabstand von 1 oder 100%. Alle Schriftfamilien stehen bei Google Fonts zum Download bereit.</a:t>
            </a:r>
          </a:p>
        </p:txBody>
      </p:sp>
      <p:sp>
        <p:nvSpPr>
          <p:cNvPr id="341" name="Präsentationstitel: Roboto Slab, Fett, 27pt, dunkelgrau oder weiß, Zeilenabstand 0.9 oder 90%"/>
          <p:cNvSpPr txBox="1"/>
          <p:nvPr/>
        </p:nvSpPr>
        <p:spPr>
          <a:xfrm>
            <a:off x="768350" y="1768475"/>
            <a:ext cx="5735434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90000"/>
              </a:lnSpc>
              <a:defRPr b="0" sz="2700">
                <a:solidFill>
                  <a:srgbClr val="2B2B2B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Präsentationstitel: Roboto Slab, Fett, 27pt, dunkelgrau oder weiß, Zeilenabstand 0.9 oder 90%</a:t>
            </a:r>
          </a:p>
        </p:txBody>
      </p:sp>
      <p:sp>
        <p:nvSpPr>
          <p:cNvPr id="342" name="Bildunterschriften nutzen die PT Sans, Regular in 14pt mit einem Zeilenabstand von 1 oder 100%, werden auf 60% Transparenz reduziert."/>
          <p:cNvSpPr txBox="1"/>
          <p:nvPr/>
        </p:nvSpPr>
        <p:spPr>
          <a:xfrm>
            <a:off x="768350" y="7423150"/>
            <a:ext cx="5735434" cy="461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b="0" sz="1400"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Bildunterschriften nutzen die PT Sans, Regular in 14pt mit einem Zeilenabstand von 1 oder 100%, werden auf 60% Transparenz reduziert.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ypographie"/>
          <p:cNvSpPr txBox="1"/>
          <p:nvPr/>
        </p:nvSpPr>
        <p:spPr>
          <a:xfrm>
            <a:off x="766967" y="761999"/>
            <a:ext cx="161511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0" sz="21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Typographie</a:t>
            </a:r>
          </a:p>
        </p:txBody>
      </p:sp>
      <p:sp>
        <p:nvSpPr>
          <p:cNvPr id="345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46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47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48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49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50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51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52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53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54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55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56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357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58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59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60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61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62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63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64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65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66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67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68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69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70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71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72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73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380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374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75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76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77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78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379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381" name="Linie"/>
          <p:cNvSpPr/>
          <p:nvPr/>
        </p:nvSpPr>
        <p:spPr>
          <a:xfrm>
            <a:off x="768350" y="119380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2" name="Wie lange sollten Texte laufen?"/>
          <p:cNvSpPr txBox="1"/>
          <p:nvPr/>
        </p:nvSpPr>
        <p:spPr>
          <a:xfrm>
            <a:off x="768350" y="3115222"/>
            <a:ext cx="5735433" cy="282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ts val="2200"/>
              </a:lnSpc>
              <a:defRPr b="0" sz="17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Wie lange sollten Texte laufen?</a:t>
            </a:r>
          </a:p>
        </p:txBody>
      </p:sp>
      <p:sp>
        <p:nvSpPr>
          <p:cNvPr id="383" name="Im Idealfall sollten die Headlines und Mengentexte in einer Zeile etwa 9 bis 13 Worte enthalten. Somit sollten die Textblöcke in der Regel nicht breiter als vier Spalten sein. Alles andere ist zumeist schlecht lesbar."/>
          <p:cNvSpPr txBox="1"/>
          <p:nvPr/>
        </p:nvSpPr>
        <p:spPr>
          <a:xfrm>
            <a:off x="765584" y="3663950"/>
            <a:ext cx="7562032" cy="1371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  <a:r>
              <a:t>Im Idealfall sollten die Headlines und Mengentexte in einer Zeile etwa 9 bis 13 Worte enthalten. Somit sollten die Textblöcke in der Regel nicht breiter als vier Spalten sein. Alles andere ist zumeist schlecht lesbar. </a:t>
            </a:r>
          </a:p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Umgang mit Bildern"/>
          <p:cNvSpPr txBox="1"/>
          <p:nvPr/>
        </p:nvSpPr>
        <p:spPr>
          <a:xfrm>
            <a:off x="766967" y="761999"/>
            <a:ext cx="257317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0" sz="21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Umgang mit Bildern</a:t>
            </a:r>
          </a:p>
        </p:txBody>
      </p:sp>
      <p:sp>
        <p:nvSpPr>
          <p:cNvPr id="386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87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88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89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90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91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92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93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94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95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396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397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398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399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00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01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02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03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04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05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06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07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08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09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10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11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12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13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14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421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415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16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17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18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19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20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422" name="Linie"/>
          <p:cNvSpPr/>
          <p:nvPr/>
        </p:nvSpPr>
        <p:spPr>
          <a:xfrm>
            <a:off x="768350" y="119380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3" name="Moodbilder sollten bevorzugt angeschnitten sein und auch dem Raster folgen. Dazu hier ein paar Beispiele."/>
          <p:cNvSpPr txBox="1"/>
          <p:nvPr/>
        </p:nvSpPr>
        <p:spPr>
          <a:xfrm>
            <a:off x="768350" y="4603750"/>
            <a:ext cx="5467140" cy="109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  <a:r>
              <a:t>Moodbilder sollten bevorzugt angeschnitten sein und auch dem Raster folgen. Dazu hier ein paar Beispiele.</a:t>
            </a:r>
          </a:p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</a:p>
        </p:txBody>
      </p:sp>
      <p:pic>
        <p:nvPicPr>
          <p:cNvPr id="424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17432" t="0" r="0" b="3875"/>
          <a:stretch>
            <a:fillRect/>
          </a:stretch>
        </p:blipFill>
        <p:spPr>
          <a:xfrm>
            <a:off x="6635750" y="-140891"/>
            <a:ext cx="8373115" cy="9793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Umgang mit Bildern"/>
          <p:cNvSpPr txBox="1"/>
          <p:nvPr/>
        </p:nvSpPr>
        <p:spPr>
          <a:xfrm>
            <a:off x="766967" y="761999"/>
            <a:ext cx="257317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0" sz="21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Umgang mit Bildern</a:t>
            </a:r>
          </a:p>
        </p:txBody>
      </p:sp>
      <p:sp>
        <p:nvSpPr>
          <p:cNvPr id="427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28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29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30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31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32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33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34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35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36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37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38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439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40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41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42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43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44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45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46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47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48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49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50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51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52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53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54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55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462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456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57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58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59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60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61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463" name="Linie"/>
          <p:cNvSpPr/>
          <p:nvPr/>
        </p:nvSpPr>
        <p:spPr>
          <a:xfrm>
            <a:off x="768350" y="119380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4" name="Moodbilder sollten bevorzugt angeschnitten sein und auch dem Raster folgen. Dazu hier ein paar Beispiele."/>
          <p:cNvSpPr txBox="1"/>
          <p:nvPr/>
        </p:nvSpPr>
        <p:spPr>
          <a:xfrm>
            <a:off x="6635750" y="4603750"/>
            <a:ext cx="5467140" cy="109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  <a:r>
              <a:t>Moodbilder sollten bevorzugt angeschnitten sein und auch dem Raster folgen. Dazu hier ein paar Beispiele.</a:t>
            </a:r>
          </a:p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</a:p>
        </p:txBody>
      </p:sp>
      <p:pic>
        <p:nvPicPr>
          <p:cNvPr id="465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7330" t="0" r="16512" b="16858"/>
          <a:stretch>
            <a:fillRect/>
          </a:stretch>
        </p:blipFill>
        <p:spPr>
          <a:xfrm>
            <a:off x="-1354138" y="1181099"/>
            <a:ext cx="7723101" cy="8470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3463" t="0" r="11976" b="0"/>
          <a:stretch>
            <a:fillRect/>
          </a:stretch>
        </p:blipFill>
        <p:spPr>
          <a:xfrm>
            <a:off x="-2206229" y="-6528"/>
            <a:ext cx="8575193" cy="10187895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Umgang mit Bildern"/>
          <p:cNvSpPr txBox="1"/>
          <p:nvPr/>
        </p:nvSpPr>
        <p:spPr>
          <a:xfrm>
            <a:off x="766967" y="761999"/>
            <a:ext cx="257317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0" sz="21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Umgang mit Bildern</a:t>
            </a:r>
          </a:p>
        </p:txBody>
      </p:sp>
      <p:sp>
        <p:nvSpPr>
          <p:cNvPr id="469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70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71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72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73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74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75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76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77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78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79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480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481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82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83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84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85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86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87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88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89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90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91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92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93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94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95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496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497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504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498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499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00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01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02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03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505" name="Linie"/>
          <p:cNvSpPr/>
          <p:nvPr/>
        </p:nvSpPr>
        <p:spPr>
          <a:xfrm>
            <a:off x="768350" y="119380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6" name="Moodbilder sollten bevorzugt angeschnitten sein und auch dem Raster folgen. Dazu hier ein paar Beispiele."/>
          <p:cNvSpPr txBox="1"/>
          <p:nvPr/>
        </p:nvSpPr>
        <p:spPr>
          <a:xfrm>
            <a:off x="6635750" y="4603750"/>
            <a:ext cx="5467140" cy="109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  <a:r>
              <a:t>Moodbilder sollten bevorzugt angeschnitten sein und auch dem Raster folgen. Dazu hier ein paar Beispiele.</a:t>
            </a:r>
          </a:p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 l="0" t="8126" r="16735" b="11295"/>
          <a:stretch>
            <a:fillRect/>
          </a:stretch>
        </p:blipFill>
        <p:spPr>
          <a:xfrm>
            <a:off x="-1364238" y="4603750"/>
            <a:ext cx="5777371" cy="5616842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Umgang mit Bildern"/>
          <p:cNvSpPr txBox="1"/>
          <p:nvPr/>
        </p:nvSpPr>
        <p:spPr>
          <a:xfrm>
            <a:off x="766967" y="761999"/>
            <a:ext cx="257317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0" sz="21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/>
            <a:r>
              <a:t>Umgang mit Bildern</a:t>
            </a:r>
          </a:p>
        </p:txBody>
      </p:sp>
      <p:sp>
        <p:nvSpPr>
          <p:cNvPr id="510" name="133"/>
          <p:cNvSpPr/>
          <p:nvPr/>
        </p:nvSpPr>
        <p:spPr>
          <a:xfrm>
            <a:off x="768350" y="10079566"/>
            <a:ext cx="1689101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11" name="21"/>
          <p:cNvSpPr/>
          <p:nvPr/>
        </p:nvSpPr>
        <p:spPr>
          <a:xfrm>
            <a:off x="24574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12" name="133"/>
          <p:cNvSpPr/>
          <p:nvPr/>
        </p:nvSpPr>
        <p:spPr>
          <a:xfrm>
            <a:off x="27241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13" name="21"/>
          <p:cNvSpPr/>
          <p:nvPr/>
        </p:nvSpPr>
        <p:spPr>
          <a:xfrm>
            <a:off x="44132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14" name="133"/>
          <p:cNvSpPr/>
          <p:nvPr/>
        </p:nvSpPr>
        <p:spPr>
          <a:xfrm>
            <a:off x="46799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15" name="21"/>
          <p:cNvSpPr/>
          <p:nvPr/>
        </p:nvSpPr>
        <p:spPr>
          <a:xfrm>
            <a:off x="63690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16" name="133"/>
          <p:cNvSpPr/>
          <p:nvPr/>
        </p:nvSpPr>
        <p:spPr>
          <a:xfrm>
            <a:off x="66357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17" name="21"/>
          <p:cNvSpPr/>
          <p:nvPr/>
        </p:nvSpPr>
        <p:spPr>
          <a:xfrm>
            <a:off x="83248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18" name="133"/>
          <p:cNvSpPr/>
          <p:nvPr/>
        </p:nvSpPr>
        <p:spPr>
          <a:xfrm>
            <a:off x="85915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19" name="21"/>
          <p:cNvSpPr/>
          <p:nvPr/>
        </p:nvSpPr>
        <p:spPr>
          <a:xfrm>
            <a:off x="10280650" y="10079566"/>
            <a:ext cx="266700" cy="2667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20" name="133"/>
          <p:cNvSpPr/>
          <p:nvPr/>
        </p:nvSpPr>
        <p:spPr>
          <a:xfrm>
            <a:off x="10547350" y="10079566"/>
            <a:ext cx="1689100" cy="1689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133</a:t>
            </a:r>
          </a:p>
        </p:txBody>
      </p:sp>
      <p:sp>
        <p:nvSpPr>
          <p:cNvPr id="521" name="67"/>
          <p:cNvSpPr/>
          <p:nvPr/>
        </p:nvSpPr>
        <p:spPr>
          <a:xfrm>
            <a:off x="-1041400" y="-6351"/>
            <a:ext cx="850900" cy="8509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67</a:t>
            </a:r>
          </a:p>
        </p:txBody>
      </p:sp>
      <p:sp>
        <p:nvSpPr>
          <p:cNvPr id="522" name="53"/>
          <p:cNvSpPr/>
          <p:nvPr/>
        </p:nvSpPr>
        <p:spPr>
          <a:xfrm>
            <a:off x="-863600" y="844549"/>
            <a:ext cx="673100" cy="673101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23" name="21"/>
          <p:cNvSpPr/>
          <p:nvPr/>
        </p:nvSpPr>
        <p:spPr>
          <a:xfrm>
            <a:off x="-457200" y="1517650"/>
            <a:ext cx="266700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24" name="53"/>
          <p:cNvSpPr/>
          <p:nvPr/>
        </p:nvSpPr>
        <p:spPr>
          <a:xfrm>
            <a:off x="-863600" y="1784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25" name="21"/>
          <p:cNvSpPr/>
          <p:nvPr/>
        </p:nvSpPr>
        <p:spPr>
          <a:xfrm>
            <a:off x="-457201" y="2457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26" name="53"/>
          <p:cNvSpPr/>
          <p:nvPr/>
        </p:nvSpPr>
        <p:spPr>
          <a:xfrm>
            <a:off x="-863600" y="2724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27" name="21"/>
          <p:cNvSpPr/>
          <p:nvPr/>
        </p:nvSpPr>
        <p:spPr>
          <a:xfrm>
            <a:off x="-457201" y="3397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28" name="53"/>
          <p:cNvSpPr/>
          <p:nvPr/>
        </p:nvSpPr>
        <p:spPr>
          <a:xfrm>
            <a:off x="-863600" y="3663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29" name="21"/>
          <p:cNvSpPr/>
          <p:nvPr/>
        </p:nvSpPr>
        <p:spPr>
          <a:xfrm>
            <a:off x="-457201" y="43370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30" name="53"/>
          <p:cNvSpPr/>
          <p:nvPr/>
        </p:nvSpPr>
        <p:spPr>
          <a:xfrm>
            <a:off x="-863600" y="46037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31" name="21"/>
          <p:cNvSpPr/>
          <p:nvPr/>
        </p:nvSpPr>
        <p:spPr>
          <a:xfrm>
            <a:off x="-457201" y="52768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32" name="53"/>
          <p:cNvSpPr/>
          <p:nvPr/>
        </p:nvSpPr>
        <p:spPr>
          <a:xfrm>
            <a:off x="-863600" y="55435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33" name="21"/>
          <p:cNvSpPr/>
          <p:nvPr/>
        </p:nvSpPr>
        <p:spPr>
          <a:xfrm>
            <a:off x="-457201" y="62166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34" name="53"/>
          <p:cNvSpPr/>
          <p:nvPr/>
        </p:nvSpPr>
        <p:spPr>
          <a:xfrm>
            <a:off x="-863600" y="64833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35" name="21"/>
          <p:cNvSpPr/>
          <p:nvPr/>
        </p:nvSpPr>
        <p:spPr>
          <a:xfrm>
            <a:off x="-457201" y="71564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36" name="53"/>
          <p:cNvSpPr/>
          <p:nvPr/>
        </p:nvSpPr>
        <p:spPr>
          <a:xfrm>
            <a:off x="-863600" y="74231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sp>
        <p:nvSpPr>
          <p:cNvPr id="537" name="21"/>
          <p:cNvSpPr/>
          <p:nvPr/>
        </p:nvSpPr>
        <p:spPr>
          <a:xfrm>
            <a:off x="-457201" y="8096250"/>
            <a:ext cx="266701" cy="2667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21</a:t>
            </a:r>
          </a:p>
        </p:txBody>
      </p:sp>
      <p:sp>
        <p:nvSpPr>
          <p:cNvPr id="538" name="53"/>
          <p:cNvSpPr/>
          <p:nvPr/>
        </p:nvSpPr>
        <p:spPr>
          <a:xfrm>
            <a:off x="-863600" y="8362950"/>
            <a:ext cx="673100" cy="67310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/>
            <a:r>
              <a:t>53</a:t>
            </a:r>
          </a:p>
        </p:txBody>
      </p:sp>
      <p:grpSp>
        <p:nvGrpSpPr>
          <p:cNvPr id="545" name="Gruppieren"/>
          <p:cNvGrpSpPr/>
          <p:nvPr/>
        </p:nvGrpSpPr>
        <p:grpSpPr>
          <a:xfrm>
            <a:off x="0" y="9652000"/>
            <a:ext cx="13004800" cy="254000"/>
            <a:chOff x="0" y="0"/>
            <a:chExt cx="13004800" cy="254000"/>
          </a:xfrm>
        </p:grpSpPr>
        <p:sp>
          <p:nvSpPr>
            <p:cNvPr id="539" name="Rechteck"/>
            <p:cNvSpPr/>
            <p:nvPr/>
          </p:nvSpPr>
          <p:spPr>
            <a:xfrm>
              <a:off x="762000" y="0"/>
              <a:ext cx="2870201" cy="254000"/>
            </a:xfrm>
            <a:prstGeom prst="rect">
              <a:avLst/>
            </a:prstGeom>
            <a:solidFill>
              <a:srgbClr val="01AD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40" name="Rechteck"/>
            <p:cNvSpPr/>
            <p:nvPr/>
          </p:nvSpPr>
          <p:spPr>
            <a:xfrm>
              <a:off x="3632200" y="0"/>
              <a:ext cx="2870200" cy="254000"/>
            </a:xfrm>
            <a:prstGeom prst="rect">
              <a:avLst/>
            </a:prstGeom>
            <a:solidFill>
              <a:srgbClr val="DD116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41" name="Rechteck"/>
            <p:cNvSpPr/>
            <p:nvPr/>
          </p:nvSpPr>
          <p:spPr>
            <a:xfrm>
              <a:off x="6502400" y="0"/>
              <a:ext cx="2870200" cy="254000"/>
            </a:xfrm>
            <a:prstGeom prst="rect">
              <a:avLst/>
            </a:prstGeom>
            <a:solidFill>
              <a:srgbClr val="9314C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42" name="Rechteck"/>
            <p:cNvSpPr/>
            <p:nvPr/>
          </p:nvSpPr>
          <p:spPr>
            <a:xfrm>
              <a:off x="9372600" y="0"/>
              <a:ext cx="2870200" cy="254000"/>
            </a:xfrm>
            <a:prstGeom prst="rect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43" name="Rechteck"/>
            <p:cNvSpPr/>
            <p:nvPr/>
          </p:nvSpPr>
          <p:spPr>
            <a:xfrm>
              <a:off x="1224280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544" name="Rechteck"/>
            <p:cNvSpPr/>
            <p:nvPr/>
          </p:nvSpPr>
          <p:spPr>
            <a:xfrm>
              <a:off x="0" y="0"/>
              <a:ext cx="762000" cy="254000"/>
            </a:xfrm>
            <a:prstGeom prst="rect">
              <a:avLst/>
            </a:prstGeom>
            <a:solidFill>
              <a:srgbClr val="4953E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4200"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546" name="Linie"/>
          <p:cNvSpPr/>
          <p:nvPr/>
        </p:nvSpPr>
        <p:spPr>
          <a:xfrm>
            <a:off x="768350" y="1193800"/>
            <a:ext cx="11474450" cy="0"/>
          </a:xfrm>
          <a:prstGeom prst="line">
            <a:avLst/>
          </a:prstGeom>
          <a:ln w="25400">
            <a:solidFill>
              <a:srgbClr val="8723C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47" name="Moodbilder sollten bevorzugt angeschnitten sein und auch dem Raster folgen. Dazu hier ein paar Beispiele."/>
          <p:cNvSpPr txBox="1"/>
          <p:nvPr/>
        </p:nvSpPr>
        <p:spPr>
          <a:xfrm>
            <a:off x="4679950" y="4603750"/>
            <a:ext cx="7556500" cy="109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  <a:r>
              <a:t>Moodbilder sollten bevorzugt angeschnitten sein und auch dem Raster folgen. Dazu hier ein paar Beispiele.</a:t>
            </a:r>
          </a:p>
          <a:p>
            <a:pPr algn="l">
              <a:defRPr b="0" sz="1700">
                <a:latin typeface="PT Sans"/>
                <a:ea typeface="PT Sans"/>
                <a:cs typeface="PT Sans"/>
                <a:sym typeface="PT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